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85" r:id="rId3"/>
    <p:sldId id="258" r:id="rId4"/>
    <p:sldId id="259" r:id="rId5"/>
    <p:sldId id="260" r:id="rId6"/>
    <p:sldId id="257" r:id="rId7"/>
    <p:sldId id="261" r:id="rId8"/>
    <p:sldId id="262" r:id="rId9"/>
    <p:sldId id="263" r:id="rId10"/>
    <p:sldId id="264" r:id="rId11"/>
    <p:sldId id="265" r:id="rId12"/>
    <p:sldId id="281" r:id="rId13"/>
    <p:sldId id="266" r:id="rId14"/>
    <p:sldId id="267" r:id="rId15"/>
    <p:sldId id="268" r:id="rId16"/>
    <p:sldId id="269" r:id="rId17"/>
    <p:sldId id="270" r:id="rId18"/>
    <p:sldId id="271" r:id="rId19"/>
    <p:sldId id="282" r:id="rId20"/>
    <p:sldId id="272" r:id="rId21"/>
    <p:sldId id="283" r:id="rId22"/>
    <p:sldId id="28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C789C-90F5-4F57-A389-47BC7080058F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537F0-DD3B-41A5-9CCD-A5E3D3B5A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537F0-DD3B-41A5-9CCD-A5E3D3B5A18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996952"/>
            <a:ext cx="8283696" cy="1828800"/>
          </a:xfrm>
        </p:spPr>
        <p:txBody>
          <a:bodyPr>
            <a:noAutofit/>
          </a:bodyPr>
          <a:lstStyle/>
          <a:p>
            <a:pPr algn="ctr"/>
            <a:r>
              <a:rPr lang="ru-RU" sz="5500" dirty="0">
                <a:solidFill>
                  <a:srgbClr val="FFFF99"/>
                </a:solidFill>
                <a:effectLst/>
              </a:rPr>
              <a:t>О проекте </a:t>
            </a:r>
            <a:br>
              <a:rPr lang="ru-RU" sz="5500" dirty="0">
                <a:solidFill>
                  <a:srgbClr val="FFFF99"/>
                </a:solidFill>
                <a:effectLst/>
              </a:rPr>
            </a:br>
            <a:r>
              <a:rPr lang="ru-RU" sz="5500" dirty="0">
                <a:solidFill>
                  <a:srgbClr val="FFFF99"/>
                </a:solidFill>
                <a:effectLst/>
              </a:rPr>
              <a:t>изменений и дополнений </a:t>
            </a:r>
            <a:br>
              <a:rPr lang="ru-RU" sz="5500" dirty="0">
                <a:solidFill>
                  <a:srgbClr val="FFFF99"/>
                </a:solidFill>
                <a:effectLst/>
              </a:rPr>
            </a:br>
            <a:r>
              <a:rPr lang="ru-RU" sz="5500" dirty="0">
                <a:solidFill>
                  <a:srgbClr val="FFFF99"/>
                </a:solidFill>
                <a:effectLst/>
              </a:rPr>
              <a:t>Конституции </a:t>
            </a:r>
            <a:br>
              <a:rPr lang="ru-RU" sz="5500" dirty="0">
                <a:solidFill>
                  <a:srgbClr val="FFFF99"/>
                </a:solidFill>
                <a:effectLst/>
              </a:rPr>
            </a:br>
            <a:r>
              <a:rPr lang="ru-RU" sz="5500" dirty="0">
                <a:solidFill>
                  <a:srgbClr val="FFFF99"/>
                </a:solidFill>
                <a:effectLst/>
              </a:rPr>
              <a:t>Республики Беларусь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6309320"/>
            <a:ext cx="1426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Минск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507288" cy="496855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900" dirty="0">
                <a:latin typeface="Arial" pitchFamily="34" charset="0"/>
                <a:cs typeface="Arial" pitchFamily="34" charset="0"/>
              </a:rPr>
              <a:t>закрепляется </a:t>
            </a:r>
            <a:r>
              <a:rPr lang="ru-RU" sz="29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ответственность государства за </a:t>
            </a:r>
            <a:r>
              <a:rPr lang="ru-RU" sz="29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развитие мирной атомной энергетики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, а также обеспечение безопасности при производстве и использовании атомной энергии (статья 46).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sz="29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9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Всебелорусское народное собрание</a:t>
            </a:r>
            <a:r>
              <a:rPr lang="ru-RU" sz="29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– станет </a:t>
            </a:r>
            <a:r>
              <a:rPr lang="ru-RU" sz="29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высшим представительным органом народовластия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, будет выполнять стабилизирующую и консолидирующую функции в обществе, гарантировать преемственность и устойчивость системы органов государственной власти (глава 3</a:t>
            </a:r>
            <a:r>
              <a:rPr lang="ru-RU" sz="2900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). </a:t>
            </a:r>
          </a:p>
          <a:p>
            <a:pPr marL="1258888" indent="0">
              <a:lnSpc>
                <a:spcPct val="120000"/>
              </a:lnSpc>
              <a:spcBef>
                <a:spcPts val="0"/>
              </a:spcBef>
              <a:buNone/>
            </a:pPr>
            <a:endParaRPr lang="ru-RU" i="1" dirty="0">
              <a:latin typeface="Arial" pitchFamily="34" charset="0"/>
              <a:cs typeface="Arial" pitchFamily="34" charset="0"/>
            </a:endParaRPr>
          </a:p>
          <a:p>
            <a:pPr marL="430212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>
                <a:latin typeface="Arial" pitchFamily="34" charset="0"/>
                <a:cs typeface="Arial" pitchFamily="34" charset="0"/>
              </a:rPr>
              <a:t>Особый статус ВНС обеспечивается участием в его деятельности представителей всех ветвей власти, органов местного самоуправления, а также гражданского общества. При таком подходе исключается риск разбалансировки государственного аппарата.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65033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Основные изменения</a:t>
            </a:r>
          </a:p>
        </p:txBody>
      </p:sp>
      <p:pic>
        <p:nvPicPr>
          <p:cNvPr id="23553" name="Picture 1" descr="C:\Users\Андрейка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221088"/>
            <a:ext cx="3734544" cy="2421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4500" b="1" dirty="0"/>
              <a:t>Полномочия ВНС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8964488" cy="5445224"/>
          </a:xfrm>
        </p:spPr>
        <p:txBody>
          <a:bodyPr>
            <a:normAutofit/>
          </a:bodyPr>
          <a:lstStyle/>
          <a:p>
            <a:pPr>
              <a:lnSpc>
                <a:spcPts val="2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принимать основные стратегические и программные документы страны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(основные направления внутренней и внешней политики, военную доктрину, концепцию национальной безопасности, программы социально-экономического развития);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предлагать внесение изменений в Конституцию и принятие других законов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предлагать проведение республиканского референдума;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предлагать толкование Конституции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а также проведение проверки конституционности законов и иных нормативных правовых актов;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рассматривать вопрос о легитимности выборов</a:t>
            </a:r>
            <a:r>
              <a:rPr lang="ru-RU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ru-RU" sz="11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принимать решение об импичменте Президенту</a:t>
            </a:r>
            <a:r>
              <a:rPr lang="ru-RU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ru-RU" sz="11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вводить чрезвычайное или военное положение в случае бездействия Президента по этим вопросам</a:t>
            </a:r>
            <a:r>
              <a:rPr lang="ru-RU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;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44522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sz="29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рассматривать вопрос о возможности направления военнослужащих и других лиц за пределы Республики Беларусь</a:t>
            </a:r>
            <a:r>
              <a:rPr lang="ru-RU" sz="29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для участия в обеспечении коллективной безопасности и деятельности по поддержанию международного мира и безопасности. </a:t>
            </a:r>
          </a:p>
          <a:p>
            <a:pPr>
              <a:lnSpc>
                <a:spcPct val="120000"/>
              </a:lnSpc>
              <a:buNone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856038" indent="-273050">
              <a:lnSpc>
                <a:spcPct val="120000"/>
              </a:lnSpc>
            </a:pPr>
            <a:r>
              <a:rPr lang="ru-RU" sz="2900" dirty="0">
                <a:latin typeface="Arial" pitchFamily="34" charset="0"/>
                <a:cs typeface="Arial" pitchFamily="34" charset="0"/>
              </a:rPr>
              <a:t>вопросы </a:t>
            </a:r>
            <a:r>
              <a:rPr lang="ru-RU" sz="29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формирования Конституционного и Верховного Судов, Центральной избирательной комиссии</a:t>
            </a:r>
          </a:p>
          <a:p>
            <a:pPr marL="3856038" indent="-273050">
              <a:lnSpc>
                <a:spcPct val="120000"/>
              </a:lnSpc>
              <a:buNone/>
            </a:pP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marL="3856038" indent="-273050">
              <a:lnSpc>
                <a:spcPct val="120000"/>
              </a:lnSpc>
            </a:pPr>
            <a:r>
              <a:rPr lang="ru-RU" sz="2900" dirty="0">
                <a:latin typeface="Arial" pitchFamily="34" charset="0"/>
                <a:cs typeface="Arial" pitchFamily="34" charset="0"/>
              </a:rPr>
              <a:t>закрепляется </a:t>
            </a:r>
            <a:r>
              <a:rPr lang="ru-RU" sz="29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право </a:t>
            </a:r>
            <a:r>
              <a:rPr lang="ru-RU" sz="29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Собрания</a:t>
            </a:r>
            <a:r>
              <a:rPr lang="ru-RU" sz="29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на отмену противоречащих интересам национальной безопасности 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правовых актов государственных органов и должностных лиц. </a:t>
            </a:r>
          </a:p>
          <a:p>
            <a:pPr>
              <a:lnSpc>
                <a:spcPct val="120000"/>
              </a:lnSpc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b="1" i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b="1" i="1" dirty="0">
                <a:latin typeface="Arial" pitchFamily="34" charset="0"/>
                <a:cs typeface="Arial" pitchFamily="34" charset="0"/>
              </a:rPr>
              <a:t>Организационная структура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ВНС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- Президиум, Председатель и его заместители, избираемые делегатами Собрания. Срок полномочий -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5 лет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, проведение заседаний - ежегодно. Предусмотрено выступление Президента с ежегодным Посланием.</a:t>
            </a:r>
            <a:endParaRPr lang="ru-RU" i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4400" y="476672"/>
            <a:ext cx="8229600" cy="78296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Полномочия ВНС</a:t>
            </a:r>
          </a:p>
        </p:txBody>
      </p:sp>
      <p:pic>
        <p:nvPicPr>
          <p:cNvPr id="21505" name="Picture 1" descr="C:\Users\Андрейка\Desktop\Без-имени-3-800x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36912"/>
            <a:ext cx="3168352" cy="3032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88840"/>
            <a:ext cx="8964488" cy="5085184"/>
          </a:xfrm>
        </p:spPr>
        <p:txBody>
          <a:bodyPr>
            <a:normAutofit/>
          </a:bodyPr>
          <a:lstStyle/>
          <a:p>
            <a:pPr marL="3765550" indent="-273050">
              <a:lnSpc>
                <a:spcPts val="2200"/>
              </a:lnSpc>
              <a:spcBef>
                <a:spcPts val="0"/>
              </a:spcBef>
            </a:pPr>
            <a:r>
              <a:rPr lang="ru-RU" sz="2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ужесточение требований к кандидатам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(повышается возраст – не моложе 40 лет, увеличивается период постоянного проживания в стране перед выборами с 10 до 20 лет, устанавливается запрет на иностранное гражданство или иностранный вид на жительство) (статья 80);</a:t>
            </a:r>
          </a:p>
          <a:p>
            <a:pPr marL="3765550" indent="-273050">
              <a:lnSpc>
                <a:spcPct val="120000"/>
              </a:lnSpc>
              <a:spcBef>
                <a:spcPts val="0"/>
              </a:spcBef>
              <a:buNone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273050" indent="-273050">
              <a:lnSpc>
                <a:spcPts val="2200"/>
              </a:lnSpc>
              <a:spcBef>
                <a:spcPts val="0"/>
              </a:spcBef>
            </a:pPr>
            <a:r>
              <a:rPr lang="ru-RU" sz="2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введение ограничений по срокам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для Главы государства (не более двух) (статья 81);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ru-RU" sz="2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упрощение процедуры импичмента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(новое основание – систематическое либо грубое нарушение Конституции), а также предоставление гражданам права инициировать эту процедуру (не менее 150 тысяч) (статья 88).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80920" cy="114300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ru-RU" sz="4000" b="1" dirty="0"/>
              <a:t>В отношении должности Президента предлагается:</a:t>
            </a:r>
          </a:p>
        </p:txBody>
      </p:sp>
      <p:pic>
        <p:nvPicPr>
          <p:cNvPr id="20482" name="Picture 2" descr="C:\Users\Андрейка\Desktop\000019_1634555262_465005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3526453" cy="2204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276872"/>
            <a:ext cx="8568952" cy="432048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упразднение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декрета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как вида нормативного правового акта. Правовое регулирование важнейших общественных отношений будет осуществляться исключительно законами; </a:t>
            </a:r>
          </a:p>
          <a:p>
            <a:pPr>
              <a:lnSpc>
                <a:spcPct val="120000"/>
              </a:lnSpc>
              <a:buNone/>
            </a:pPr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придание указам подзаконного характера </a:t>
            </a:r>
            <a:r>
              <a:rPr lang="ru-RU" dirty="0">
                <a:latin typeface="Arial" pitchFamily="34" charset="0"/>
                <a:cs typeface="Arial" pitchFamily="34" charset="0"/>
              </a:rPr>
              <a:t>(статья 85);</a:t>
            </a:r>
          </a:p>
          <a:p>
            <a:pPr>
              <a:lnSpc>
                <a:spcPct val="120000"/>
              </a:lnSpc>
              <a:buNone/>
            </a:pPr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dirty="0">
                <a:latin typeface="Arial" pitchFamily="34" charset="0"/>
                <a:cs typeface="Arial" pitchFamily="34" charset="0"/>
              </a:rPr>
              <a:t>наделение Президента 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правом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назначать помощников и уполномоченных</a:t>
            </a:r>
            <a:r>
              <a:rPr lang="ru-RU" dirty="0">
                <a:latin typeface="Arial" pitchFamily="34" charset="0"/>
                <a:cs typeface="Arial" pitchFamily="34" charset="0"/>
              </a:rPr>
              <a:t> по различным вопросам, требующим особого внимания со стороны государства (пункт 16 статьи 84);</a:t>
            </a:r>
          </a:p>
          <a:p>
            <a:pPr>
              <a:lnSpc>
                <a:spcPct val="120000"/>
              </a:lnSpc>
              <a:buNone/>
            </a:pPr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закрепление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статуса Президента, прекратившего исполнение своих полномочий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(при его согласии он станет членом Совета Республики, а также делегатом ВНС)</a:t>
            </a:r>
            <a:r>
              <a:rPr lang="ru-RU" dirty="0">
                <a:latin typeface="Arial" pitchFamily="34" charset="0"/>
                <a:cs typeface="Arial" pitchFamily="34" charset="0"/>
              </a:rPr>
              <a:t> (статьи 89, 89</a:t>
            </a:r>
            <a:r>
              <a:rPr lang="ru-RU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dirty="0">
                <a:latin typeface="Arial" pitchFamily="34" charset="0"/>
                <a:cs typeface="Arial" pitchFamily="34" charset="0"/>
              </a:rPr>
              <a:t>, 91).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80920" cy="114300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ru-RU" sz="4500" b="1" dirty="0"/>
              <a:t>В отношении должности Президента предлагается: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8877672" cy="1143000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ru-RU" sz="4000" b="1" dirty="0"/>
              <a:t>Изменения в деятельности </a:t>
            </a:r>
            <a:br>
              <a:rPr lang="ru-RU" sz="4000" b="1" dirty="0"/>
            </a:br>
            <a:r>
              <a:rPr lang="ru-RU" sz="4000" b="1" dirty="0"/>
              <a:t>Парламента и Правительства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72816"/>
            <a:ext cx="8820472" cy="489654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>
                <a:latin typeface="Arial" pitchFamily="34" charset="0"/>
                <a:cs typeface="Arial" pitchFamily="34" charset="0"/>
              </a:rPr>
              <a:t>Для парламентариев устанавливается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пятилетний срок 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полномочий </a:t>
            </a:r>
            <a:r>
              <a:rPr lang="ru-RU" dirty="0">
                <a:latin typeface="Arial" pitchFamily="34" charset="0"/>
                <a:cs typeface="Arial" pitchFamily="34" charset="0"/>
              </a:rPr>
              <a:t>(статья 93). Предусмотрена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одна продолжительная сессия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работы Парламента </a:t>
            </a:r>
            <a:r>
              <a:rPr lang="ru-RU" dirty="0">
                <a:latin typeface="Arial" pitchFamily="34" charset="0"/>
                <a:cs typeface="Arial" pitchFamily="34" charset="0"/>
              </a:rPr>
              <a:t>(статья 95). </a:t>
            </a:r>
          </a:p>
          <a:p>
            <a:pPr>
              <a:lnSpc>
                <a:spcPct val="120000"/>
              </a:lnSpc>
              <a:buNone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dirty="0">
                <a:latin typeface="Arial" pitchFamily="34" charset="0"/>
                <a:cs typeface="Arial" pitchFamily="34" charset="0"/>
              </a:rPr>
              <a:t>Депутаты получат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новые контрольные полномочия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(будут заслушивать Генпрокурора, председателей Комитета государственного контроля и Правления Национального банка)</a:t>
            </a:r>
            <a:r>
              <a:rPr lang="ru-RU" dirty="0">
                <a:latin typeface="Arial" pitchFamily="34" charset="0"/>
                <a:cs typeface="Arial" pitchFamily="34" charset="0"/>
              </a:rPr>
              <a:t>, будут активнее вовлечены в разрешение всех важных государственных задач (статьи 97 и 98). </a:t>
            </a:r>
          </a:p>
          <a:p>
            <a:pPr>
              <a:lnSpc>
                <a:spcPct val="120000"/>
              </a:lnSpc>
              <a:buNone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Назначение на должности всех ”ключевых“ руководителей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в том числе Премьер-министра, Председателя Комитета государственного контроля, будет осуществляться Президентом по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предварительному согласованию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с Парламентом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(статьи 97 и 98). </a:t>
            </a:r>
          </a:p>
          <a:p>
            <a:pPr>
              <a:lnSpc>
                <a:spcPct val="120000"/>
              </a:lnSpc>
              <a:buNone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Возложение на Председателя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верхней палаты Парламента 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Совета Республики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полномочий Президента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 случае вакансии</a:t>
            </a:r>
            <a:r>
              <a:rPr lang="ru-RU" dirty="0">
                <a:latin typeface="Arial" pitchFamily="34" charset="0"/>
                <a:cs typeface="Arial" pitchFamily="34" charset="0"/>
              </a:rPr>
              <a:t> этой должности (статья 88</a:t>
            </a:r>
            <a:r>
              <a:rPr lang="ru-RU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ru-RU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496944" cy="710952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ru-RU" sz="3800" b="1" dirty="0"/>
              <a:t>Уточняются полномочия Правительства</a:t>
            </a:r>
            <a:r>
              <a:rPr lang="ru-RU" sz="3800" dirty="0"/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72816"/>
            <a:ext cx="8820472" cy="4725144"/>
          </a:xfrm>
        </p:spPr>
        <p:txBody>
          <a:bodyPr>
            <a:normAutofit fontScale="85000" lnSpcReduction="20000"/>
          </a:bodyPr>
          <a:lstStyle/>
          <a:p>
            <a:pPr marL="4305300" indent="-273050">
              <a:spcBef>
                <a:spcPts val="600"/>
              </a:spcBef>
            </a:pPr>
            <a:r>
              <a:rPr lang="ru-RU" kern="1000" dirty="0">
                <a:latin typeface="Arial" pitchFamily="34" charset="0"/>
                <a:cs typeface="Arial" pitchFamily="34" charset="0"/>
              </a:rPr>
              <a:t>законопроекты, влекущие сокращение </a:t>
            </a:r>
            <a:r>
              <a:rPr lang="ru-RU" kern="1000" dirty="0" err="1">
                <a:latin typeface="Arial" pitchFamily="34" charset="0"/>
                <a:cs typeface="Arial" pitchFamily="34" charset="0"/>
              </a:rPr>
              <a:t>госсредств</a:t>
            </a:r>
            <a:r>
              <a:rPr lang="ru-RU" kern="1000" dirty="0">
                <a:latin typeface="Arial" pitchFamily="34" charset="0"/>
                <a:cs typeface="Arial" pitchFamily="34" charset="0"/>
              </a:rPr>
              <a:t>, увеличение расходов, вносятся в Парламент только </a:t>
            </a:r>
            <a:r>
              <a:rPr lang="ru-RU" b="1" kern="1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при наличии соответствующего заключения Совета Министров</a:t>
            </a:r>
            <a:r>
              <a:rPr lang="ru-RU" kern="1000" dirty="0">
                <a:latin typeface="Arial" pitchFamily="34" charset="0"/>
                <a:cs typeface="Arial" pitchFamily="34" charset="0"/>
              </a:rPr>
              <a:t>, в котором будет даваться оценка предлагаемым бюджетным затратам (статья 99);</a:t>
            </a:r>
          </a:p>
          <a:p>
            <a:pPr>
              <a:spcBef>
                <a:spcPts val="600"/>
              </a:spcBef>
              <a:buNone/>
            </a:pPr>
            <a:endParaRPr lang="ru-RU" kern="1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ru-RU" kern="1000" dirty="0">
                <a:latin typeface="Arial" pitchFamily="34" charset="0"/>
                <a:cs typeface="Arial" pitchFamily="34" charset="0"/>
              </a:rPr>
              <a:t>Правительство вносит Президенту </a:t>
            </a:r>
            <a:r>
              <a:rPr lang="ru-RU" b="1" kern="1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предложения об отмене решений местных исполнительных и распорядительных органов в случае несоответствия их законодательству </a:t>
            </a:r>
            <a:r>
              <a:rPr lang="ru-RU" kern="1000" dirty="0">
                <a:latin typeface="Arial" pitchFamily="34" charset="0"/>
                <a:cs typeface="Arial" pitchFamily="34" charset="0"/>
              </a:rPr>
              <a:t>(статья 107).</a:t>
            </a:r>
          </a:p>
          <a:p>
            <a:endParaRPr lang="ru-RU" dirty="0"/>
          </a:p>
        </p:txBody>
      </p:sp>
      <p:pic>
        <p:nvPicPr>
          <p:cNvPr id="1027" name="Picture 3" descr="C:\Users\Андрейка\Desktop\Government h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1916832"/>
            <a:ext cx="3840426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748464" cy="1143000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ru-RU" sz="3800" dirty="0"/>
              <a:t>Изменения в отношении системы местного управления и самоуправления: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132856"/>
            <a:ext cx="8517632" cy="438912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для депутатов на местах устанавливается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пятилетний срок 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полномочий </a:t>
            </a:r>
            <a:r>
              <a:rPr lang="ru-RU" dirty="0">
                <a:latin typeface="Arial" pitchFamily="34" charset="0"/>
                <a:cs typeface="Arial" pitchFamily="34" charset="0"/>
              </a:rPr>
              <a:t>(статья 118);</a:t>
            </a: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из Конституции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исключаются положения, предусматривающие конкретное указание на виды административно-территориальных единиц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усиливается статус Совета Республики </a:t>
            </a:r>
            <a:r>
              <a:rPr lang="ru-RU" dirty="0">
                <a:latin typeface="Arial" pitchFamily="34" charset="0"/>
                <a:cs typeface="Arial" pitchFamily="34" charset="0"/>
              </a:rPr>
              <a:t>как органа территориального представительства, содействующего и принимающего меры по развитию местного самоуправления (пункт 5 статьи 98).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ru-RU" sz="4500" dirty="0"/>
              <a:t>Изменения в избирательном процессе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8892480" cy="479715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ts val="2200"/>
              </a:lnSpc>
            </a:pPr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закрепляется статус Центральной избирательной комиссии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(в т.ч. уточняется ее наименование)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 изменяется порядок ее формирования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(избрание Председателя  и членов ЦИК Всебелорусским народным собранием)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(статья 71);</a:t>
            </a:r>
          </a:p>
          <a:p>
            <a:pPr>
              <a:lnSpc>
                <a:spcPts val="2200"/>
              </a:lnSpc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200"/>
              </a:lnSpc>
            </a:pPr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снимаются отдельные ограничения избирательных прав граждан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(право участвовать в выборах предоставляется гражданам, в отношении которых избрана мера пресечения – содержание под стражей)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(статья 64)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ts val="2200"/>
              </a:lnSpc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4305300" indent="-273050">
              <a:lnSpc>
                <a:spcPts val="2200"/>
              </a:lnSpc>
            </a:pPr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урегулированы особенности, связанные с проведением выборов в единый день голосования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 случае роспуска палат Парламента и местных Советов депутатов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(в таких случаях новый состав этих органов осуществляет свои полномочия до начала полномочий органов, избранных в единый день голосования)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(статьи 94 и 118).</a:t>
            </a:r>
          </a:p>
        </p:txBody>
      </p:sp>
      <p:pic>
        <p:nvPicPr>
          <p:cNvPr id="15361" name="Picture 1" descr="C:\Users\Андрейка\Desktop\izbirkom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77072"/>
            <a:ext cx="3804667" cy="2486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389120"/>
          </a:xfrm>
        </p:spPr>
        <p:txBody>
          <a:bodyPr/>
          <a:lstStyle/>
          <a:p>
            <a:r>
              <a:rPr lang="ru-RU" sz="2200" dirty="0">
                <a:latin typeface="Arial" pitchFamily="34" charset="0"/>
                <a:cs typeface="Arial" pitchFamily="34" charset="0"/>
              </a:rPr>
              <a:t>сохраняется </a:t>
            </a:r>
            <a:r>
              <a:rPr lang="ru-RU" sz="2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участие трудовых коллективов в избирательном процессе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(статья 69);</a:t>
            </a:r>
          </a:p>
          <a:p>
            <a:pPr>
              <a:buNone/>
            </a:pPr>
            <a:endParaRPr lang="ru-RU" sz="2200" dirty="0">
              <a:latin typeface="Arial" pitchFamily="34" charset="0"/>
              <a:cs typeface="Arial" pitchFamily="34" charset="0"/>
            </a:endParaRPr>
          </a:p>
          <a:p>
            <a:r>
              <a:rPr lang="ru-RU" sz="2200" dirty="0">
                <a:latin typeface="Arial" pitchFamily="34" charset="0"/>
                <a:cs typeface="Arial" pitchFamily="34" charset="0"/>
              </a:rPr>
              <a:t>сохраняется </a:t>
            </a:r>
            <a:r>
              <a:rPr lang="ru-RU" sz="2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институт отзыва депутатов и членов Совета Республики</a:t>
            </a:r>
            <a:r>
              <a:rPr lang="ru-RU" sz="2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в целях обеспечения их ответственности перед избирателями (статья 72).</a:t>
            </a:r>
          </a:p>
          <a:p>
            <a:pPr>
              <a:buNone/>
            </a:pPr>
            <a:endParaRPr lang="ru-RU" sz="2200" dirty="0">
              <a:latin typeface="Arial" pitchFamily="34" charset="0"/>
              <a:cs typeface="Arial" pitchFamily="34" charset="0"/>
            </a:endParaRPr>
          </a:p>
          <a:p>
            <a:r>
              <a:rPr lang="ru-RU" sz="2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уточнены статус и роль общественных институтов (политических партий и общественных объединений)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в политической системе в целом и в выборах в отдельности (статьи 5, 36, 69, 70).  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ru-RU" sz="4500" dirty="0"/>
              <a:t>Изменения в избирательном процессе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ка\Desktop\Ae0m1bmLz54lk9y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813772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/>
              <a:t>Изменения в судебной системе: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17440"/>
            <a:ext cx="8712968" cy="5040560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>
                <a:latin typeface="Arial" pitchFamily="34" charset="0"/>
                <a:cs typeface="Arial" pitchFamily="34" charset="0"/>
              </a:rPr>
              <a:t>изменение </a:t>
            </a:r>
            <a:r>
              <a:rPr lang="ru-RU" sz="2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порядка формирования Конституционного и Верховного судов</a:t>
            </a:r>
            <a:r>
              <a:rPr lang="ru-RU" sz="2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i="1" dirty="0">
                <a:latin typeface="Arial" pitchFamily="34" charset="0"/>
                <a:cs typeface="Arial" pitchFamily="34" charset="0"/>
              </a:rPr>
              <a:t>(избрание председателей и судей этих судов Всебелорусским народным собранием)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(статьи 112</a:t>
            </a:r>
            <a:r>
              <a:rPr lang="ru-RU" sz="2200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и 116);</a:t>
            </a:r>
          </a:p>
          <a:p>
            <a:pPr marL="3405188" indent="-273050"/>
            <a:r>
              <a:rPr lang="ru-RU" sz="2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закрепление статуса Верховного Суда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(статья 112</a:t>
            </a:r>
            <a:r>
              <a:rPr lang="ru-RU" sz="2200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);</a:t>
            </a:r>
          </a:p>
          <a:p>
            <a:pPr>
              <a:buNone/>
            </a:pPr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200" dirty="0">
              <a:latin typeface="Arial" pitchFamily="34" charset="0"/>
              <a:cs typeface="Arial" pitchFamily="34" charset="0"/>
            </a:endParaRPr>
          </a:p>
          <a:p>
            <a:r>
              <a:rPr lang="ru-RU" sz="2200" dirty="0">
                <a:latin typeface="Arial" pitchFamily="34" charset="0"/>
                <a:cs typeface="Arial" pitchFamily="34" charset="0"/>
              </a:rPr>
              <a:t>существенное </a:t>
            </a:r>
            <a:r>
              <a:rPr lang="ru-RU" sz="2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повышение статуса и значения Конституционного Суда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(статьи 116 и 116</a:t>
            </a:r>
            <a:r>
              <a:rPr lang="ru-RU" sz="2200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). Помимо имеющихся полномочий он будет:</a:t>
            </a:r>
          </a:p>
          <a:p>
            <a:pPr marL="903288" indent="-273050">
              <a:buFont typeface="Wingdings" pitchFamily="2" charset="2"/>
              <a:buChar char="Ø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давать толкование Конституции; </a:t>
            </a:r>
          </a:p>
          <a:p>
            <a:pPr marL="903288" indent="-273050">
              <a:buFont typeface="Wingdings" pitchFamily="2" charset="2"/>
              <a:buChar char="Ø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выносить заключения о конституционности проектов законов  о внесении изменений и дополнений в Конституцию;</a:t>
            </a:r>
          </a:p>
          <a:p>
            <a:pPr marL="903288" indent="-273050">
              <a:buFont typeface="Wingdings" pitchFamily="2" charset="2"/>
              <a:buChar char="Ø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проверять конституционность вопросов, выносимых на республиканский референдум; </a:t>
            </a:r>
          </a:p>
          <a:p>
            <a:pPr marL="903288" indent="-273050">
              <a:buFont typeface="Wingdings" pitchFamily="2" charset="2"/>
              <a:buChar char="Ø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оценивать конституционность проведения выборов Президента  и Парламента;</a:t>
            </a:r>
          </a:p>
          <a:p>
            <a:endParaRPr lang="ru-RU" dirty="0"/>
          </a:p>
        </p:txBody>
      </p:sp>
      <p:pic>
        <p:nvPicPr>
          <p:cNvPr id="12289" name="Picture 1" descr="C:\Users\Андрейка\Desktop\загруже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0928"/>
            <a:ext cx="2628900" cy="1133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выносить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заключение о наличии фактов систематического или грубого нарушения Президентом Конституции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None/>
            </a:pPr>
            <a:endParaRPr lang="ru-RU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рассматривать жалобы граждан на нарушения их конституционных прав и свобод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проверяя конституционность законов, примененных в конкретном деле, если исчерпаны все другие средства судебной защиты;</a:t>
            </a: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по запросам судов до принятия ими решений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проверять конституционность нормативных правовых актов, подлежащих применению при рассмотрении судами конкретных дел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ru-RU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Все это в совокупности позволит обеспечить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верховенство Конституции и ее прямое действие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которое закреплено в статье 7 Конституции.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/>
              <a:t>Изменения в судебной системе: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933056"/>
            <a:ext cx="8229600" cy="1143000"/>
          </a:xfrm>
        </p:spPr>
        <p:txBody>
          <a:bodyPr>
            <a:noAutofit/>
          </a:bodyPr>
          <a:lstStyle/>
          <a:p>
            <a:pPr marL="0" indent="0"/>
            <a:r>
              <a:rPr lang="ru-RU" sz="3000" b="1" dirty="0"/>
              <a:t>Рассмотрев и приняв предложения по изменению и дополнению Конституции, с одной стороны, мы создаем правовую основу развития Республики Беларусь на десятилетия вперед, с другой – создаем механизмы, которые обеспечат это развитие и обезопасят белорусскую государственность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ru-RU" sz="4500" b="1" dirty="0"/>
              <a:t>Обусловленность конституционной реформы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8892480" cy="4922520"/>
          </a:xfrm>
        </p:spPr>
        <p:txBody>
          <a:bodyPr>
            <a:noAutofit/>
          </a:bodyPr>
          <a:lstStyle/>
          <a:p>
            <a:pPr>
              <a:lnSpc>
                <a:spcPts val="2100"/>
              </a:lnSpc>
              <a:spcBef>
                <a:spcPts val="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стремительное развитие всех сфер белорусского общества,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кристаллизация ценности национального суверенитета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 сознании белорусов:</a:t>
            </a:r>
          </a:p>
          <a:p>
            <a:pPr marL="2693988" lvl="1" indent="-246063">
              <a:lnSpc>
                <a:spcPts val="2100"/>
              </a:lnSpc>
              <a:spcBef>
                <a:spcPts val="0"/>
              </a:spcBef>
            </a:pPr>
            <a:r>
              <a:rPr lang="ru-RU" sz="1600" i="1" dirty="0">
                <a:latin typeface="Arial" pitchFamily="34" charset="0"/>
                <a:cs typeface="Arial" pitchFamily="34" charset="0"/>
              </a:rPr>
              <a:t>повысить эффективность реализации главной функции Конституции – </a:t>
            </a:r>
            <a:r>
              <a:rPr lang="ru-RU" sz="1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определять ориентиры будущего страны, стимулировать, а не сковывать ее развитие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2693988" lvl="1" indent="-246063">
              <a:lnSpc>
                <a:spcPts val="2100"/>
              </a:lnSpc>
              <a:spcBef>
                <a:spcPts val="600"/>
              </a:spcBef>
            </a:pPr>
            <a:r>
              <a:rPr lang="ru-RU" sz="1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развить и дополнить в Основном Законе цели и приоритеты Республики Беларусь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, атрибуты ее национальной идентичности, принятые обществом принципы и подходы к выстраиванию системы государственного управления;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геополитическая ситуация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ts val="2100"/>
              </a:lnSpc>
              <a:spcBef>
                <a:spcPts val="60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соответствие общемировым и постсоветским тенденциям конституционного реформирования;</a:t>
            </a:r>
          </a:p>
          <a:p>
            <a:pPr>
              <a:lnSpc>
                <a:spcPts val="2100"/>
              </a:lnSpc>
              <a:spcBef>
                <a:spcPts val="600"/>
              </a:spcBef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сохранение государственности и мира, гражданского согласия на белорусской земле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29699" name="Picture 3" descr="C:\Users\Андрейка\Desktop\2_-_media--a496dc81--qu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6952"/>
            <a:ext cx="2690399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44824"/>
            <a:ext cx="4680520" cy="54006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>
                <a:latin typeface="Arial" pitchFamily="34" charset="0"/>
                <a:cs typeface="Arial" pitchFamily="34" charset="0"/>
              </a:rPr>
              <a:t>октябрь 2016 г. </a:t>
            </a:r>
          </a:p>
          <a:p>
            <a:pPr marL="273050" indent="-3175">
              <a:lnSpc>
                <a:spcPct val="12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Президент Беларуси Александр Лукашенко, выступая с обращением перед новым составом Национального собрания, заявил, что не исключает возможности корректировки Конституции Беларуси в соответствии с требованиями времени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(даны соответствующие поручения </a:t>
            </a:r>
            <a:r>
              <a:rPr lang="be-BY" i="1" dirty="0">
                <a:latin typeface="Arial" pitchFamily="34" charset="0"/>
                <a:cs typeface="Arial" pitchFamily="34" charset="0"/>
              </a:rPr>
              <a:t>судьям Конституционного Суда совместно с учеными, юристами и парламентариями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)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20000"/>
              </a:lnSpc>
              <a:buNone/>
            </a:pPr>
            <a:endParaRPr lang="ru-RU" i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i="1" dirty="0">
                <a:latin typeface="Arial" pitchFamily="34" charset="0"/>
                <a:cs typeface="Arial" pitchFamily="34" charset="0"/>
              </a:rPr>
              <a:t>2018 – 2020 годы </a:t>
            </a:r>
          </a:p>
          <a:p>
            <a:pPr marL="273050" indent="-3175">
              <a:lnSpc>
                <a:spcPct val="12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Президент неоднократно возвращался к теме необходимости изменений в Конституции, в том числе во время </a:t>
            </a:r>
            <a:r>
              <a:rPr lang="be-BY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встреч с депутатами, предсавителями СМИ, на Посланиях белорусскому народу и Национальному собранию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 Narrow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ru-RU" sz="4000" b="1" dirty="0"/>
              <a:t>История вопроса о необходимости внесения изменений в Конституцию</a:t>
            </a:r>
          </a:p>
        </p:txBody>
      </p:sp>
      <p:pic>
        <p:nvPicPr>
          <p:cNvPr id="28673" name="Picture 1" descr="C:\Users\Андрейка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44824"/>
            <a:ext cx="3821975" cy="4701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ru-RU" sz="4000" b="1" dirty="0"/>
              <a:t>История вопроса о необходимости внесения изменений в Конституцию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8568952" cy="288032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>
                <a:latin typeface="Arial" pitchFamily="34" charset="0"/>
                <a:cs typeface="Arial" pitchFamily="34" charset="0"/>
              </a:rPr>
              <a:t>предложения по изменению Конституции широко обсуждались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ходе диалоговых площадок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>
                <a:latin typeface="Arial" pitchFamily="34" charset="0"/>
                <a:cs typeface="Arial" pitchFamily="34" charset="0"/>
              </a:rPr>
              <a:t> проведенных по всей стране в октябре 2020 – феврале 2021 г.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(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1,6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тыс.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площадок с количеством участников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46,5 тыс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человек</a:t>
            </a:r>
            <a:r>
              <a:rPr lang="ru-RU" dirty="0">
                <a:latin typeface="Arial" pitchFamily="34" charset="0"/>
                <a:cs typeface="Arial" pitchFamily="34" charset="0"/>
              </a:rPr>
              <a:t>). </a:t>
            </a:r>
          </a:p>
          <a:p>
            <a:pPr marL="1262063" indent="-3175">
              <a:lnSpc>
                <a:spcPct val="120000"/>
              </a:lnSpc>
              <a:buNone/>
            </a:pPr>
            <a:r>
              <a:rPr lang="ru-RU" sz="2300" i="1" dirty="0">
                <a:latin typeface="Arial" pitchFamily="34" charset="0"/>
                <a:cs typeface="Arial" pitchFamily="34" charset="0"/>
              </a:rPr>
              <a:t>Среди предложений по теме конституционного реформирования – перераспределение властных полномочий с усилением функций Парламента, Правительства и местных органов власти, закрепление необходимости сохранения традиционных ценностей и идеологических основ белорусского государства, социальных гарантий населению и многие другие.</a:t>
            </a:r>
          </a:p>
          <a:p>
            <a:pPr marL="0" indent="0">
              <a:lnSpc>
                <a:spcPct val="120000"/>
              </a:lnSpc>
              <a:buNone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Андрейка\Desktop\7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0760" y="4509120"/>
            <a:ext cx="3580433" cy="20162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4509120"/>
            <a:ext cx="50405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Конституционная комиссия создана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на основании резолюции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VI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 Всебелорусского народного собрания </a:t>
            </a:r>
            <a:r>
              <a:rPr lang="ru-RU" sz="2200" i="1" dirty="0">
                <a:latin typeface="Arial" pitchFamily="34" charset="0"/>
                <a:cs typeface="Arial" pitchFamily="34" charset="0"/>
              </a:rPr>
              <a:t>Указом Президента от 15 марта 2021 г. № 105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854968"/>
          </a:xfrm>
        </p:spPr>
        <p:txBody>
          <a:bodyPr>
            <a:normAutofit/>
          </a:bodyPr>
          <a:lstStyle/>
          <a:p>
            <a:r>
              <a:rPr lang="ru-RU" sz="4500" b="1" dirty="0"/>
              <a:t>Новая редакция Конституции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507288" cy="4968552"/>
          </a:xfrm>
        </p:spPr>
        <p:txBody>
          <a:bodyPr>
            <a:normAutofit lnSpcReduction="10000"/>
          </a:bodyPr>
          <a:lstStyle/>
          <a:p>
            <a:pPr marL="3586163" indent="-3175"/>
            <a:r>
              <a:rPr lang="ru-RU" dirty="0">
                <a:latin typeface="Arial Narrow" pitchFamily="34" charset="0"/>
              </a:rPr>
              <a:t>Всего из 147 статей</a:t>
            </a:r>
            <a:r>
              <a:rPr lang="ru-RU" b="1" dirty="0">
                <a:latin typeface="Arial Narrow" pitchFamily="34" charset="0"/>
              </a:rPr>
              <a:t> </a:t>
            </a:r>
            <a:r>
              <a:rPr lang="ru-RU" dirty="0">
                <a:latin typeface="Arial Narrow" pitchFamily="34" charset="0"/>
              </a:rPr>
              <a:t>действующей редакции Конституции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изменению (дополнению) подверглись преамбула</a:t>
            </a:r>
            <a:r>
              <a:rPr lang="ru-RU" b="1" dirty="0">
                <a:latin typeface="Arial Narrow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и  80 статей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dirty="0">
                <a:latin typeface="Arial Narrow" pitchFamily="34" charset="0"/>
              </a:rPr>
              <a:t>(более 160 нормативных положений).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Исключены 2 статьи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. </a:t>
            </a:r>
          </a:p>
          <a:p>
            <a:pPr marL="3586163" indent="-3175">
              <a:buNone/>
            </a:pP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ru-RU" dirty="0">
                <a:latin typeface="Arial Narrow" pitchFamily="34" charset="0"/>
              </a:rPr>
              <a:t>Текст Конституции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дополнен 11 новыми статьями</a:t>
            </a:r>
            <a:r>
              <a:rPr lang="ru-RU" dirty="0">
                <a:latin typeface="Arial Narrow" pitchFamily="34" charset="0"/>
              </a:rPr>
              <a:t>,</a:t>
            </a:r>
            <a:r>
              <a:rPr lang="ru-RU" b="1" dirty="0">
                <a:latin typeface="Arial Narrow" pitchFamily="34" charset="0"/>
              </a:rPr>
              <a:t> </a:t>
            </a:r>
            <a:r>
              <a:rPr lang="ru-RU" dirty="0">
                <a:latin typeface="Arial Narrow" pitchFamily="34" charset="0"/>
              </a:rPr>
              <a:t>в том числе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1 новой главой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dirty="0">
                <a:latin typeface="Arial Narrow" pitchFamily="34" charset="0"/>
              </a:rPr>
              <a:t>(о ВНС), содержащими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более 50 новых нормативных положений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.</a:t>
            </a:r>
          </a:p>
          <a:p>
            <a:pPr>
              <a:buNone/>
            </a:pPr>
            <a:endParaRPr lang="ru-RU" dirty="0">
              <a:latin typeface="Arial Narrow" pitchFamily="34" charset="0"/>
            </a:endParaRPr>
          </a:p>
          <a:p>
            <a:r>
              <a:rPr lang="ru-RU" dirty="0">
                <a:latin typeface="Arial Narrow" pitchFamily="34" charset="0"/>
              </a:rPr>
              <a:t>Текст обновленной Конституции будет содержать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156 статей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.</a:t>
            </a:r>
          </a:p>
          <a:p>
            <a:pPr marL="3586163" indent="-3175"/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None/>
            </a:pPr>
            <a:endParaRPr lang="ru-RU" dirty="0">
              <a:latin typeface="Arial Narrow" pitchFamily="34" charset="0"/>
            </a:endParaRPr>
          </a:p>
          <a:p>
            <a:pPr>
              <a:buNone/>
            </a:pPr>
            <a:endParaRPr lang="ru-RU" dirty="0">
              <a:latin typeface="Arial Narrow" pitchFamily="34" charset="0"/>
            </a:endParaRPr>
          </a:p>
        </p:txBody>
      </p:sp>
      <p:pic>
        <p:nvPicPr>
          <p:cNvPr id="27650" name="Picture 2" descr="Всенародное обсуждение проекта изменений и дополнений Конституции  Республики Беларусь - Березинское районное объединение профсоюз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3491880" cy="2178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65033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Основные изменения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424936" cy="5544616"/>
          </a:xfrm>
        </p:spPr>
        <p:txBody>
          <a:bodyPr>
            <a:normAutofit fontScale="77500" lnSpcReduction="20000"/>
          </a:bodyPr>
          <a:lstStyle/>
          <a:p>
            <a:pPr marL="3586163" indent="-273050">
              <a:lnSpc>
                <a:spcPct val="120000"/>
              </a:lnSpc>
            </a:pPr>
            <a:r>
              <a:rPr lang="ru-RU" dirty="0">
                <a:latin typeface="Arial" pitchFamily="34" charset="0"/>
                <a:cs typeface="Arial" pitchFamily="34" charset="0"/>
              </a:rPr>
              <a:t>Преамбула дополнена положениями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сохранении национальной самобытности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суверенитета,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культурных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духовных традиций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социально справедливого общества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20000"/>
              </a:lnSpc>
              <a:buNone/>
            </a:pPr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положения, касающиеся основ конституционного строя, а также закрепления прав и свобод граждан </a:t>
            </a:r>
            <a:r>
              <a:rPr lang="ru-RU" dirty="0">
                <a:latin typeface="Arial" pitchFamily="34" charset="0"/>
                <a:cs typeface="Arial" pitchFamily="34" charset="0"/>
              </a:rPr>
              <a:t>(разделы </a:t>
            </a:r>
            <a:r>
              <a:rPr lang="en-US" dirty="0">
                <a:latin typeface="Arial" pitchFamily="34" charset="0"/>
                <a:cs typeface="Arial" pitchFamily="34" charset="0"/>
              </a:rPr>
              <a:t>I</a:t>
            </a:r>
            <a:r>
              <a:rPr lang="ru-RU" dirty="0">
                <a:latin typeface="Arial" pitchFamily="34" charset="0"/>
                <a:cs typeface="Arial" pitchFamily="34" charset="0"/>
              </a:rPr>
              <a:t> и </a:t>
            </a:r>
            <a:r>
              <a:rPr lang="en-US" dirty="0">
                <a:latin typeface="Arial" pitchFamily="34" charset="0"/>
                <a:cs typeface="Arial" pitchFamily="34" charset="0"/>
              </a:rPr>
              <a:t>II</a:t>
            </a:r>
            <a:r>
              <a:rPr lang="ru-RU" dirty="0">
                <a:latin typeface="Arial" pitchFamily="34" charset="0"/>
                <a:cs typeface="Arial" pitchFamily="34" charset="0"/>
              </a:rPr>
              <a:t> Конституции), актуализированы (осовременены) с учетом произошедших экономических, политических и социальных изменений. </a:t>
            </a:r>
          </a:p>
          <a:p>
            <a:pPr>
              <a:lnSpc>
                <a:spcPct val="120000"/>
              </a:lnSpc>
              <a:buNone/>
            </a:pPr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dirty="0">
                <a:latin typeface="Arial" pitchFamily="34" charset="0"/>
                <a:cs typeface="Arial" pitchFamily="34" charset="0"/>
              </a:rPr>
              <a:t>включены положения, направленные на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сохранение исторической правды и памяти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 Великой Отечественной войне и массовом героизме народа</a:t>
            </a:r>
            <a:r>
              <a:rPr lang="ru-RU" dirty="0">
                <a:latin typeface="Arial" pitchFamily="34" charset="0"/>
                <a:cs typeface="Arial" pitchFamily="34" charset="0"/>
              </a:rPr>
              <a:t>, воспитание патриотизма (преамбула, статьи 15 и 54). </a:t>
            </a:r>
          </a:p>
        </p:txBody>
      </p:sp>
      <p:pic>
        <p:nvPicPr>
          <p:cNvPr id="26625" name="Picture 1" descr="C:\Users\Андрейка\Desktop\1487598130_mdomikru-750x350-prazdniki-r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371850" cy="1797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060848"/>
            <a:ext cx="4788024" cy="201622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сохранение социальной направленности государственной политики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с учетом социально-экономических возможностей государства</a:t>
            </a:r>
          </a:p>
          <a:p>
            <a:pPr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29600" cy="79435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Основные изменения</a:t>
            </a:r>
          </a:p>
        </p:txBody>
      </p:sp>
      <p:pic>
        <p:nvPicPr>
          <p:cNvPr id="25601" name="Picture 1" descr="C:\Users\Андрейка\Desktop\497sdt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700808"/>
            <a:ext cx="2993197" cy="21139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3789040"/>
            <a:ext cx="8892480" cy="2928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особое внимание в проекте уделено </a:t>
            </a:r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воспитанию традиционных семейных ценностей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поддержке семей с детьми, детей-сирот и детей, оставшихся без попечения родителей, а также молодежи, заботе государства о пожилых людях и инвалидах (статьи 32, 32</a:t>
            </a:r>
            <a:r>
              <a:rPr lang="ru-RU" sz="2000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47)</a:t>
            </a:r>
          </a:p>
          <a:p>
            <a:pPr marL="269875" indent="-269875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69875" indent="-269875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повышение социальной ответственности</a:t>
            </a:r>
            <a:r>
              <a:rPr lang="ru-RU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каждого гражданина за себя лично, свое здоровье и за свою семью, а также обязательный личный вклад в общее дело (статьи 21 и 45)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424936" cy="4563888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  <a:spcBef>
                <a:spcPts val="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государство дополнительно на себя возлагает </a:t>
            </a:r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обязательства по созданию условий для защиты персональных данных и обеспечению безопасности личности и общества при их использовании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содействию внедрению инноваций на благо общих интересов и другие (статьи 28 и 51). </a:t>
            </a:r>
          </a:p>
          <a:p>
            <a:pPr>
              <a:lnSpc>
                <a:spcPts val="2500"/>
              </a:lnSpc>
              <a:spcBef>
                <a:spcPts val="0"/>
              </a:spcBef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Республика Беларусь </a:t>
            </a:r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исключает военную агрессию со своей территории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 отношении других государств. Это закрепляет наш статус государства, придерживающегося миролюбивой внешней политики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(статья 18). Одновременно </a:t>
            </a:r>
            <a:r>
              <a:rPr lang="ru-RU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исключается положение о </a:t>
            </a:r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стремлении к нейтралитету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794352"/>
          </a:xfrm>
        </p:spPr>
        <p:txBody>
          <a:bodyPr>
            <a:normAutofit/>
          </a:bodyPr>
          <a:lstStyle/>
          <a:p>
            <a:r>
              <a:rPr lang="ru-RU" sz="4500" b="1" dirty="0"/>
              <a:t>Основные изменения</a:t>
            </a:r>
          </a:p>
        </p:txBody>
      </p:sp>
      <p:pic>
        <p:nvPicPr>
          <p:cNvPr id="24579" name="Picture 3" descr="C:\Users\Андрейка\Desktop\160047-1504453883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212976"/>
            <a:ext cx="4530080" cy="1879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2880</TotalTime>
  <Words>1579</Words>
  <Application>Microsoft Office PowerPoint</Application>
  <PresentationFormat>Экран (4:3)</PresentationFormat>
  <Paragraphs>141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Arial Narrow</vt:lpstr>
      <vt:lpstr>Calibri</vt:lpstr>
      <vt:lpstr>Constantia</vt:lpstr>
      <vt:lpstr>Wingdings</vt:lpstr>
      <vt:lpstr>Wingdings 2</vt:lpstr>
      <vt:lpstr>Поток</vt:lpstr>
      <vt:lpstr>О проекте  изменений и дополнений  Конституции  Республики Беларусь</vt:lpstr>
      <vt:lpstr>Презентация PowerPoint</vt:lpstr>
      <vt:lpstr>Обусловленность конституционной реформы</vt:lpstr>
      <vt:lpstr>История вопроса о необходимости внесения изменений в Конституцию</vt:lpstr>
      <vt:lpstr>История вопроса о необходимости внесения изменений в Конституцию</vt:lpstr>
      <vt:lpstr>Новая редакция Конституции</vt:lpstr>
      <vt:lpstr>Основные изменения</vt:lpstr>
      <vt:lpstr>Основные изменения</vt:lpstr>
      <vt:lpstr>Основные изменения</vt:lpstr>
      <vt:lpstr>Основные изменения</vt:lpstr>
      <vt:lpstr>Полномочия ВНС</vt:lpstr>
      <vt:lpstr>Полномочия ВНС</vt:lpstr>
      <vt:lpstr>В отношении должности Президента предлагается:</vt:lpstr>
      <vt:lpstr>В отношении должности Президента предлагается:</vt:lpstr>
      <vt:lpstr>Изменения в деятельности  Парламента и Правительства</vt:lpstr>
      <vt:lpstr>Уточняются полномочия Правительства:</vt:lpstr>
      <vt:lpstr>Изменения в отношении системы местного управления и самоуправления:</vt:lpstr>
      <vt:lpstr>Изменения в избирательном процессе</vt:lpstr>
      <vt:lpstr>Изменения в избирательном процессе</vt:lpstr>
      <vt:lpstr>Изменения в судебной системе:</vt:lpstr>
      <vt:lpstr>Изменения в судебной системе:</vt:lpstr>
      <vt:lpstr>Рассмотрев и приняв предложения по изменению и дополнению Конституции, с одной стороны, мы создаем правовую основу развития Республики Беларусь на десятилетия вперед, с другой – создаем механизмы, которые обеспечат это развитие и обезопасят белорусскую государственность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проведении  диалоговых площадок в г.Минске  по обсуждению  проекта изменений и дополнений  в Конституцию Республики Беларусь</dc:title>
  <dc:creator>Андрейка</dc:creator>
  <cp:lastModifiedBy>user</cp:lastModifiedBy>
  <cp:revision>126</cp:revision>
  <dcterms:created xsi:type="dcterms:W3CDTF">2021-12-29T14:50:04Z</dcterms:created>
  <dcterms:modified xsi:type="dcterms:W3CDTF">2022-01-06T06:22:13Z</dcterms:modified>
</cp:coreProperties>
</file>